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9"/>
  </p:notesMasterIdLst>
  <p:handoutMasterIdLst>
    <p:handoutMasterId r:id="rId20"/>
  </p:handoutMasterIdLst>
  <p:sldIdLst>
    <p:sldId id="16141176" r:id="rId3"/>
    <p:sldId id="16141217" r:id="rId4"/>
    <p:sldId id="16141227" r:id="rId5"/>
    <p:sldId id="16141235" r:id="rId6"/>
    <p:sldId id="16141300" r:id="rId7"/>
    <p:sldId id="16141302" r:id="rId8"/>
    <p:sldId id="16141301" r:id="rId9"/>
    <p:sldId id="16141303" r:id="rId10"/>
    <p:sldId id="16141304" r:id="rId11"/>
    <p:sldId id="16141305" r:id="rId12"/>
    <p:sldId id="16141306" r:id="rId13"/>
    <p:sldId id="16141307" r:id="rId14"/>
    <p:sldId id="16141311" r:id="rId15"/>
    <p:sldId id="16141308" r:id="rId16"/>
    <p:sldId id="16141309" r:id="rId17"/>
    <p:sldId id="16141310" r:id="rId18"/>
  </p:sldIdLst>
  <p:sldSz cx="12192000" cy="6858000"/>
  <p:notesSz cx="6858000" cy="9144000"/>
  <p:custDataLst>
    <p:tags r:id="rId21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2" userDrawn="1">
          <p15:clr>
            <a:srgbClr val="A4A3A4"/>
          </p15:clr>
        </p15:guide>
        <p15:guide id="2" pos="391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75D03"/>
    <a:srgbClr val="FF0000"/>
    <a:srgbClr val="FFFFFF"/>
    <a:srgbClr val="0A0C14"/>
    <a:srgbClr val="0066CC"/>
    <a:srgbClr val="FFFFCC"/>
    <a:srgbClr val="FCFFDF"/>
    <a:srgbClr val="E0FEEC"/>
    <a:srgbClr val="00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4343" autoAdjust="0"/>
  </p:normalViewPr>
  <p:slideViewPr>
    <p:cSldViewPr snapToGrid="0" showGuides="1">
      <p:cViewPr>
        <p:scale>
          <a:sx n="66" d="100"/>
          <a:sy n="66" d="100"/>
        </p:scale>
        <p:origin x="792" y="80"/>
      </p:cViewPr>
      <p:guideLst>
        <p:guide orient="horz" pos="2052"/>
        <p:guide pos="39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t>2023/12/25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t>2023/12/25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x-none" dirty="0"/>
              <a:t>MA5800-X7#display cable modem &lt;MAC&gt; detail</a:t>
            </a:r>
          </a:p>
          <a:p>
            <a:endParaRPr lang="x-non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098672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778481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4293497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354059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2218192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006269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199983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09383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431178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38386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438164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218933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/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t>‹#›</a:t>
            </a:fld>
            <a:r>
              <a:rPr lang="zh-TW" altLang="en-US" b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868837" y="140720"/>
            <a:ext cx="10618313" cy="430887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855980" hangingPunct="0"/>
            <a:r>
              <a:rPr lang="en-US" altLang="zh-TW" sz="2200" b="1" dirty="0">
                <a:solidFill>
                  <a:srgbClr val="002F76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Summary of</a:t>
            </a:r>
            <a:endParaRPr lang="en-US" altLang="zh-TW" sz="2200" b="1" dirty="0">
              <a:solidFill>
                <a:srgbClr val="002F76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5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 userDrawn="1"/>
        </p:nvPicPr>
        <p:blipFill rotWithShape="1">
          <a:blip r:embed="rId4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sp>
        <p:nvSpPr>
          <p:cNvPr id="33" name="圓角矩形 32"/>
          <p:cNvSpPr/>
          <p:nvPr userDrawn="1"/>
        </p:nvSpPr>
        <p:spPr>
          <a:xfrm>
            <a:off x="113985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4" name="手繪多邊形 33"/>
          <p:cNvSpPr/>
          <p:nvPr userDrawn="1"/>
        </p:nvSpPr>
        <p:spPr>
          <a:xfrm>
            <a:off x="123509" y="748418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Q1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5" name="圓角矩形 34"/>
          <p:cNvSpPr/>
          <p:nvPr userDrawn="1"/>
        </p:nvSpPr>
        <p:spPr>
          <a:xfrm>
            <a:off x="6142254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7" name="圓角矩形 36"/>
          <p:cNvSpPr/>
          <p:nvPr userDrawn="1"/>
        </p:nvSpPr>
        <p:spPr>
          <a:xfrm>
            <a:off x="113985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9" name="圓角矩形 38"/>
          <p:cNvSpPr/>
          <p:nvPr userDrawn="1"/>
        </p:nvSpPr>
        <p:spPr>
          <a:xfrm>
            <a:off x="6142253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7" name="手繪多邊形 16"/>
          <p:cNvSpPr/>
          <p:nvPr userDrawn="1"/>
        </p:nvSpPr>
        <p:spPr>
          <a:xfrm>
            <a:off x="6151777" y="75392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Q2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8" name="手繪多邊形 17"/>
          <p:cNvSpPr/>
          <p:nvPr userDrawn="1"/>
        </p:nvSpPr>
        <p:spPr>
          <a:xfrm>
            <a:off x="123510" y="3699703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Q3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9" name="手繪多邊形 18"/>
          <p:cNvSpPr/>
          <p:nvPr userDrawn="1"/>
        </p:nvSpPr>
        <p:spPr>
          <a:xfrm>
            <a:off x="6151778" y="369568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Q4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/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t>‹#›</a:t>
            </a:fld>
            <a:r>
              <a:rPr lang="zh-TW" altLang="en-US" b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868837" y="140720"/>
            <a:ext cx="10618313" cy="430887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855980" hangingPunct="0"/>
            <a:r>
              <a:rPr lang="en-US" altLang="zh-TW" sz="2200" b="1" dirty="0">
                <a:solidFill>
                  <a:srgbClr val="002F76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Summary of</a:t>
            </a:r>
            <a:endParaRPr lang="en-US" altLang="zh-TW" sz="2200" b="1" dirty="0">
              <a:solidFill>
                <a:srgbClr val="002F76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5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 userDrawn="1"/>
        </p:nvPicPr>
        <p:blipFill rotWithShape="1">
          <a:blip r:embed="rId4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sp>
        <p:nvSpPr>
          <p:cNvPr id="33" name="圓角矩形 32"/>
          <p:cNvSpPr/>
          <p:nvPr userDrawn="1"/>
        </p:nvSpPr>
        <p:spPr>
          <a:xfrm>
            <a:off x="113985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4" name="手繪多邊形 33"/>
          <p:cNvSpPr/>
          <p:nvPr userDrawn="1"/>
        </p:nvSpPr>
        <p:spPr>
          <a:xfrm>
            <a:off x="123509" y="748418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Q1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5" name="圓角矩形 34"/>
          <p:cNvSpPr/>
          <p:nvPr userDrawn="1"/>
        </p:nvSpPr>
        <p:spPr>
          <a:xfrm>
            <a:off x="6142254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7" name="圓角矩形 36"/>
          <p:cNvSpPr/>
          <p:nvPr userDrawn="1"/>
        </p:nvSpPr>
        <p:spPr>
          <a:xfrm>
            <a:off x="113985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9" name="圓角矩形 38"/>
          <p:cNvSpPr/>
          <p:nvPr userDrawn="1"/>
        </p:nvSpPr>
        <p:spPr>
          <a:xfrm>
            <a:off x="6142253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7" name="手繪多邊形 16"/>
          <p:cNvSpPr/>
          <p:nvPr userDrawn="1"/>
        </p:nvSpPr>
        <p:spPr>
          <a:xfrm>
            <a:off x="6151777" y="75392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Q2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8" name="手繪多邊形 17"/>
          <p:cNvSpPr/>
          <p:nvPr userDrawn="1"/>
        </p:nvSpPr>
        <p:spPr>
          <a:xfrm>
            <a:off x="123510" y="3699703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Q3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9" name="手繪多邊形 18"/>
          <p:cNvSpPr/>
          <p:nvPr userDrawn="1"/>
        </p:nvSpPr>
        <p:spPr>
          <a:xfrm>
            <a:off x="6151778" y="369568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Q4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t>2023/12/25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t>2023/12/25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7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hyperlink" Target="https://drive.google.com/file/d/1c72wuVIQPxhz1r4fnbh8GAw61FJ_vi4k/view?usp=share_link" TargetMode="Externa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836" y="914831"/>
            <a:ext cx="8251038" cy="1676571"/>
          </a:xfrm>
        </p:spPr>
        <p:txBody>
          <a:bodyPr>
            <a:normAutofit/>
          </a:bodyPr>
          <a:lstStyle/>
          <a:p>
            <a:r>
              <a:rPr lang="en-US" altLang="zh-TW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8D </a:t>
            </a:r>
            <a:r>
              <a:rPr lang="en-US" altLang="zh-TW" sz="4000" b="1" dirty="0">
                <a:latin typeface="Arial" panose="020B0604020202020204" pitchFamily="34" charset="0"/>
                <a:cs typeface="Arial" panose="020B0604020202020204" pitchFamily="34" charset="0"/>
              </a:rPr>
              <a:t>Report for BFX-AT100 TV Screen shake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40946" y="3908907"/>
            <a:ext cx="4611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Prepared By: PQE/Rachel 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Reviewed By: QA/Toney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	         Ben Trinh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Date: 2023-Dec-22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1894" y="148648"/>
            <a:ext cx="885437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Establish 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the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Team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7634" y="2644526"/>
            <a:ext cx="55102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Operation </a:t>
            </a: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leader: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leader: CB Lin</a:t>
            </a:r>
          </a:p>
        </p:txBody>
      </p:sp>
      <p:sp>
        <p:nvSpPr>
          <p:cNvPr id="15" name="Rectangle 69"/>
          <p:cNvSpPr>
            <a:spLocks noChangeArrowheads="1"/>
          </p:cNvSpPr>
          <p:nvPr/>
        </p:nvSpPr>
        <p:spPr bwMode="auto">
          <a:xfrm>
            <a:off x="6987651" y="2369983"/>
            <a:ext cx="499084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PM: An Tran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PQE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Toney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Tu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, Rachel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TE: Mark Wu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PE : Jack Han/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Micheal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Tom / Cooper</a:t>
            </a:r>
          </a:p>
        </p:txBody>
      </p:sp>
      <p:sp>
        <p:nvSpPr>
          <p:cNvPr id="17" name="流程圖: 換頁接點 9"/>
          <p:cNvSpPr/>
          <p:nvPr/>
        </p:nvSpPr>
        <p:spPr>
          <a:xfrm>
            <a:off x="1001894" y="1209170"/>
            <a:ext cx="3535675" cy="617467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8" name="流程圖: 換頁接點 9"/>
          <p:cNvSpPr/>
          <p:nvPr/>
        </p:nvSpPr>
        <p:spPr>
          <a:xfrm>
            <a:off x="6594628" y="1246047"/>
            <a:ext cx="3535675" cy="617467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564462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Description the </a:t>
            </a:r>
            <a:r>
              <a:rPr lang="en-US" altLang="zh-CN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roblem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860194"/>
              </p:ext>
            </p:extLst>
          </p:nvPr>
        </p:nvGraphicFramePr>
        <p:xfrm>
          <a:off x="531797" y="8337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2023/05/27</a:t>
                      </a:r>
                      <a:endParaRPr kumimoji="0" lang="en-US" altLang="zh-CN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out 1/1000pcs has TV screen shake.</a:t>
                      </a: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rate: 1/1000 = 1000 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Follow SoC 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2223,</a:t>
                      </a:r>
                      <a:r>
                        <a:rPr lang="pt-BR" sz="1600" kern="120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LC: D20220605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, 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Vendor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TV screen shake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rate: 1/1000 = 1000 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167149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526732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907792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2146686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TV screen shake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/>
                        <a:t>2149688001202301080266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BCF4D4F82447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455105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Containment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Action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7680" y="1471098"/>
            <a:ext cx="107810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 BFX-AT100 the TV screen shake this issue can not cover by test program on FATP.</a:t>
            </a: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 From 14/June/2023 to now.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applies new test program into production to cover this issue. (Owner: TE Jones ,status: Done 06/14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).	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0425" y="5679770"/>
            <a:ext cx="21822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TV screen shake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Logo TV screen shak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059" end="830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8855" y="2188497"/>
            <a:ext cx="5485035" cy="29551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260817" y="5679770"/>
            <a:ext cx="21822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8A3E"/>
                </a:solidFill>
              </a:rPr>
              <a:t>TV screen OK</a:t>
            </a:r>
            <a:endParaRPr lang="en-US" b="1" dirty="0">
              <a:solidFill>
                <a:srgbClr val="008A3E"/>
              </a:solidFill>
            </a:endParaRPr>
          </a:p>
        </p:txBody>
      </p:sp>
      <p:pic>
        <p:nvPicPr>
          <p:cNvPr id="7" name="168748560325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337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23203" y="2188496"/>
            <a:ext cx="5485035" cy="2955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91216" y="6178403"/>
            <a:ext cx="31806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Note: </a:t>
            </a:r>
            <a:r>
              <a:rPr lang="en-US" sz="1600" dirty="0" smtClean="0"/>
              <a:t>Please view video sample.</a:t>
            </a:r>
            <a:endParaRPr lang="en-US" sz="1600" dirty="0"/>
          </a:p>
        </p:txBody>
      </p:sp>
      <p:sp>
        <p:nvSpPr>
          <p:cNvPr id="10" name="標題 1"/>
          <p:cNvSpPr/>
          <p:nvPr/>
        </p:nvSpPr>
        <p:spPr>
          <a:xfrm>
            <a:off x="437319" y="56616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1" i="0" u="none" strike="noStrike" kern="1200" cap="none" spc="-1" normalizeH="0" baseline="0" noProof="0" dirty="0" smtClean="0">
                <a:ln>
                  <a:noFill/>
                </a:ln>
                <a:solidFill>
                  <a:srgbClr val="002A4E"/>
                </a:solidFill>
                <a:effectLst/>
                <a:uLnTx/>
                <a:uFillTx/>
                <a:latin typeface="Arial"/>
                <a:ea typeface="微软雅黑"/>
              </a:rPr>
              <a:t>1. Background 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solidFill>
                  <a:srgbClr val="002A4E"/>
                </a:solidFill>
                <a:effectLst/>
                <a:uLnTx/>
                <a:uFillTx/>
                <a:latin typeface="Arial"/>
                <a:ea typeface="微软雅黑"/>
              </a:rPr>
              <a:t>Information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7680" y="976432"/>
            <a:ext cx="11192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1600" b="1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27/May/2023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ALT customer feedback that they found out 1/1000pcs has TV screen shake.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Defect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rate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1/1000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1000 DPPM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Fail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symptom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TV screen shake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issue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Cause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26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3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9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990" y="873709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Retest NG sample at OBA station</a:t>
            </a: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標題 1"/>
          <p:cNvSpPr/>
          <p:nvPr/>
        </p:nvSpPr>
        <p:spPr>
          <a:xfrm>
            <a:off x="387680" y="559478"/>
            <a:ext cx="517665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Re-Test OBA + FATP Verify Result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691" y="5664738"/>
            <a:ext cx="1206730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The fail symptom same as customer feedback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cs typeface="Arial" panose="020B0604020202020204" pitchFamily="34" charset="0"/>
              </a:rPr>
              <a:t>- Retest NG sample at FT, FT1 station </a:t>
            </a:r>
            <a:r>
              <a:rPr lang="en-US" sz="1600" dirty="0">
                <a:cs typeface="Arial" panose="020B0604020202020204" pitchFamily="34" charset="0"/>
                <a:sym typeface="Wingdings" panose="05000000000000000000" pitchFamily="2" charset="2"/>
              </a:rPr>
              <a:t> Pass normally. </a:t>
            </a:r>
            <a:r>
              <a:rPr lang="en-US" sz="1600" dirty="0">
                <a:cs typeface="Arial" panose="020B0604020202020204" pitchFamily="34" charset="0"/>
              </a:rPr>
              <a:t> 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FATP station can’t cover this issue </a:t>
            </a:r>
            <a:endParaRPr lang="en-US" sz="1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rId5" tooltip="https://drive.google.com/file/d/1c72wuVIQPxhz1r4fnbh8GAw61FJ_vi4k/view?usp=share_link"/>
          </p:cNvPr>
          <p:cNvSpPr txBox="1"/>
          <p:nvPr/>
        </p:nvSpPr>
        <p:spPr>
          <a:xfrm>
            <a:off x="4553997" y="3293642"/>
            <a:ext cx="38684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FF0000"/>
                </a:solidFill>
              </a:rPr>
              <a:t>TV screen shake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997" y="1008238"/>
            <a:ext cx="3935164" cy="22201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4990" y="3460248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Upgrade again factory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FW and test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NG sample at FT,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FT1 station,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the result as below: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6521579" y="4114147"/>
          <a:ext cx="4173472" cy="13620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02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981199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3363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No.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Station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512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512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  <p:sp>
        <p:nvSpPr>
          <p:cNvPr id="13" name="Oval Callout 12"/>
          <p:cNvSpPr/>
          <p:nvPr/>
        </p:nvSpPr>
        <p:spPr>
          <a:xfrm>
            <a:off x="4400550" y="4391025"/>
            <a:ext cx="1333500" cy="581025"/>
          </a:xfrm>
          <a:prstGeom prst="wedgeEllipseCallout">
            <a:avLst>
              <a:gd name="adj1" fmla="val -73547"/>
              <a:gd name="adj2" fmla="val 5720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Screen shake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FW factory TV screen shak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52905" y="4045023"/>
            <a:ext cx="2425319" cy="136324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Cause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02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387680" y="557571"/>
            <a:ext cx="24074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20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3. System level</a:t>
            </a:r>
            <a:endParaRPr lang="en-US" altLang="zh-TW" sz="20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88" y="1026856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75495" y="2726292"/>
            <a:ext cx="1632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Dot level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54962" y="2761448"/>
            <a:ext cx="1632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 level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2583944" y="3562377"/>
          <a:ext cx="6096000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(test HDMI video noise)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FT1(test</a:t>
                      </a:r>
                      <a:r>
                        <a:rPr lang="en-US" sz="14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HDMI 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73" y="1354036"/>
            <a:ext cx="5303299" cy="13498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656" y="1354036"/>
            <a:ext cx="5315989" cy="13768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Cause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96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005" y="864591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Check Visual inspection and take X-ray NG sample, result as below: </a:t>
            </a:r>
          </a:p>
        </p:txBody>
      </p:sp>
      <p:sp>
        <p:nvSpPr>
          <p:cNvPr id="3" name="標題 1"/>
          <p:cNvSpPr/>
          <p:nvPr/>
        </p:nvSpPr>
        <p:spPr>
          <a:xfrm>
            <a:off x="479683" y="554480"/>
            <a:ext cx="23289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Board level - 1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take X-ray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292836"/>
              </p:ext>
            </p:extLst>
          </p:nvPr>
        </p:nvGraphicFramePr>
        <p:xfrm>
          <a:off x="949830" y="1392769"/>
          <a:ext cx="10271848" cy="229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5285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Item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Top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Bot</a:t>
                      </a:r>
                      <a:r>
                        <a:rPr lang="en-US" sz="1600" b="1" baseline="0" dirty="0" smtClean="0"/>
                        <a:t>tom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7616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308910"/>
              </p:ext>
            </p:extLst>
          </p:nvPr>
        </p:nvGraphicFramePr>
        <p:xfrm>
          <a:off x="949828" y="3763579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Item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SoC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eMMC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HDMI Connector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Filter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Result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41904" y="3946357"/>
            <a:ext cx="933451" cy="1384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72463" y="3841477"/>
            <a:ext cx="762000" cy="16097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212" y="1967863"/>
            <a:ext cx="1509713" cy="14891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6537" y="1980073"/>
            <a:ext cx="1509713" cy="14891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2982" y="4171953"/>
            <a:ext cx="1039249" cy="965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8631" y="4171952"/>
            <a:ext cx="1177581" cy="96528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Cause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6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604" y="100613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Measure impedance /VF on board HDMI connector of NG sample and compare with OK sample, result as table below:</a:t>
            </a:r>
          </a:p>
        </p:txBody>
      </p:sp>
      <p:sp>
        <p:nvSpPr>
          <p:cNvPr id="3" name="標題 1"/>
          <p:cNvSpPr/>
          <p:nvPr/>
        </p:nvSpPr>
        <p:spPr>
          <a:xfrm>
            <a:off x="387680" y="641827"/>
            <a:ext cx="266985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5. Board level - 2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594832"/>
              </p:ext>
            </p:extLst>
          </p:nvPr>
        </p:nvGraphicFramePr>
        <p:xfrm>
          <a:off x="662885" y="1566157"/>
          <a:ext cx="10956091" cy="4336619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31528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19720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197203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19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19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19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19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19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19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19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1966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76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109.6K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Cause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277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140" y="889805"/>
            <a:ext cx="11286836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Change component of HDMI </a:t>
            </a: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block and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retest </a:t>
            </a: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screen TV. :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Change new FIL1401, FIL1402, J1401.</a:t>
            </a:r>
          </a:p>
          <a:p>
            <a:pPr marL="28575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è"/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Fail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. This issue not follow</a:t>
            </a:r>
            <a:r>
              <a:rPr lang="en-US" sz="1600" dirty="0">
                <a:cs typeface="Arial" panose="020B0604020202020204" pitchFamily="34" charset="0"/>
              </a:rPr>
              <a:t> FIL1401, FIL1402, </a:t>
            </a:r>
            <a:r>
              <a:rPr lang="en-US" sz="1600" dirty="0" smtClean="0">
                <a:cs typeface="Arial" panose="020B0604020202020204" pitchFamily="34" charset="0"/>
              </a:rPr>
              <a:t>J1401 component.</a:t>
            </a:r>
            <a:endParaRPr lang="en-US" sz="1600" dirty="0" smtClean="0"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cs typeface="Arial" panose="020B0604020202020204" pitchFamily="34" charset="0"/>
              </a:rPr>
              <a:t>- Change </a:t>
            </a:r>
            <a:r>
              <a:rPr lang="en-US" sz="1600" dirty="0">
                <a:cs typeface="Arial" panose="020B0604020202020204" pitchFamily="34" charset="0"/>
              </a:rPr>
              <a:t>new </a:t>
            </a:r>
            <a:r>
              <a:rPr lang="en-US" sz="1600" dirty="0" err="1" smtClean="0">
                <a:cs typeface="Arial" panose="020B0604020202020204" pitchFamily="34" charset="0"/>
              </a:rPr>
              <a:t>SoC</a:t>
            </a:r>
            <a:endParaRPr lang="en-US" sz="1600" dirty="0" smtClean="0">
              <a:cs typeface="Arial" panose="020B0604020202020204" pitchFamily="34" charset="0"/>
            </a:endParaRP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 dirty="0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Pass. </a:t>
            </a:r>
            <a:r>
              <a:rPr lang="en-US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This issue follow </a:t>
            </a:r>
            <a:r>
              <a:rPr lang="en-US" sz="1600" dirty="0" err="1" smtClean="0">
                <a:cs typeface="Arial" panose="020B0604020202020204" pitchFamily="34" charset="0"/>
                <a:sym typeface="Wingdings" panose="05000000000000000000" pitchFamily="2" charset="2"/>
              </a:rPr>
              <a:t>SoC</a:t>
            </a:r>
            <a:r>
              <a:rPr lang="en-US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 component.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" name="標題 1"/>
          <p:cNvSpPr/>
          <p:nvPr/>
        </p:nvSpPr>
        <p:spPr>
          <a:xfrm>
            <a:off x="387680" y="551343"/>
            <a:ext cx="265552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Board level - 3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78" y="5571595"/>
            <a:ext cx="1160475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- This </a:t>
            </a:r>
            <a:r>
              <a:rPr lang="en-US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issue 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follow SoC </a:t>
            </a:r>
            <a:r>
              <a:rPr lang="pt-BR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(P/N: 002.02753.005, DC: 2223, </a:t>
            </a:r>
            <a:r>
              <a:rPr lang="pt-BR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LC: D20220605, Vendor</a:t>
            </a:r>
            <a:r>
              <a:rPr lang="pt-BR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AMLOGIC) 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material </a:t>
            </a:r>
            <a:r>
              <a:rPr lang="en-US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have issue.</a:t>
            </a:r>
            <a:endParaRPr lang="en-US" sz="1600" smtClean="0"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8792" y="5196540"/>
            <a:ext cx="523353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TV screen OK</a:t>
            </a:r>
            <a:endParaRPr lang="en-US" dirty="0">
              <a:solidFill>
                <a:srgbClr val="008A3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792" y="2801649"/>
            <a:ext cx="5233530" cy="23920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Cause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886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0295" y="1100648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Removed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and measure HDMI block pin, result as table below: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標題 1"/>
          <p:cNvSpPr/>
          <p:nvPr/>
        </p:nvSpPr>
        <p:spPr>
          <a:xfrm>
            <a:off x="387680" y="664855"/>
            <a:ext cx="384689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7. Component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level - 1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Measure impedance/VF HDMI pins of NG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Did not find out any abnormality 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211607"/>
              </p:ext>
            </p:extLst>
          </p:nvPr>
        </p:nvGraphicFramePr>
        <p:xfrm>
          <a:off x="880551" y="1632851"/>
          <a:ext cx="10315979" cy="4292192"/>
        </p:xfrm>
        <a:graphic>
          <a:graphicData uri="http://schemas.openxmlformats.org/drawingml/2006/table">
            <a:tbl>
              <a:tblPr/>
              <a:tblGrid>
                <a:gridCol w="1432061">
                  <a:extLst>
                    <a:ext uri="{9D8B030D-6E8A-4147-A177-3AD203B41FA5}">
                      <a16:colId xmlns:a16="http://schemas.microsoft.com/office/drawing/2014/main" val="2344606767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600426406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3163768582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2301783201"/>
                    </a:ext>
                  </a:extLst>
                </a:gridCol>
                <a:gridCol w="1117201">
                  <a:extLst>
                    <a:ext uri="{9D8B030D-6E8A-4147-A177-3AD203B41FA5}">
                      <a16:colId xmlns:a16="http://schemas.microsoft.com/office/drawing/2014/main" val="3170669910"/>
                    </a:ext>
                  </a:extLst>
                </a:gridCol>
                <a:gridCol w="1135008">
                  <a:extLst>
                    <a:ext uri="{9D8B030D-6E8A-4147-A177-3AD203B41FA5}">
                      <a16:colId xmlns:a16="http://schemas.microsoft.com/office/drawing/2014/main" val="2492632473"/>
                    </a:ext>
                  </a:extLst>
                </a:gridCol>
              </a:tblGrid>
              <a:tr h="26826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SoC-U1 HDMI</a:t>
                      </a:r>
                      <a:r>
                        <a:rPr lang="en-US" sz="14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3185"/>
                  </a:ext>
                </a:extLst>
              </a:tr>
              <a:tr h="26826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SoC_PIN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OK SoC</a:t>
                      </a:r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NG SoC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33461"/>
                  </a:ext>
                </a:extLst>
              </a:tr>
              <a:tr h="268262"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65104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7.32M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197252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positive output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7.32M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708328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7.35M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982688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7.34M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249429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7.42M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7.23M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874502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7.32M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350638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7.32M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950808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negative output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7.45M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7.38M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64310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2.756M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14834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2.791M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946824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2.760M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137364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2.763M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0.729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06484"/>
                  </a:ext>
                </a:extLst>
              </a:tr>
              <a:tr h="268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AG45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2.91M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3.256M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5033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Cause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68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32139" y="1404532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Reball and do a swap verification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標題 1"/>
          <p:cNvSpPr/>
          <p:nvPr/>
        </p:nvSpPr>
        <p:spPr>
          <a:xfrm>
            <a:off x="332139" y="772845"/>
            <a:ext cx="845279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Component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139" y="5885920"/>
            <a:ext cx="1185986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endParaRPr lang="en-US" sz="1600" b="1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1600" b="1" smtClean="0">
                <a:latin typeface="+mj-lt"/>
                <a:cs typeface="Arial" panose="020B0604020202020204" pitchFamily="34" charset="0"/>
              </a:rPr>
              <a:t>-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As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analyzed above this issue </a:t>
            </a:r>
            <a:r>
              <a:rPr lang="en-US" sz="1600">
                <a:latin typeface="+mj-lt"/>
                <a:cs typeface="Arial" panose="020B0604020202020204" pitchFamily="34" charset="0"/>
              </a:rPr>
              <a:t>follow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U1-</a:t>
            </a:r>
            <a:r>
              <a:rPr lang="en-US" sz="16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(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P/N</a:t>
            </a:r>
            <a:r>
              <a:rPr lang="en-US" sz="1600">
                <a:latin typeface="+mj-lt"/>
                <a:cs typeface="Arial" panose="020B0604020202020204" pitchFamily="34" charset="0"/>
              </a:rPr>
              <a:t>: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002.2753.005, </a:t>
            </a:r>
            <a:r>
              <a:rPr lang="en-US" sz="1600">
                <a:latin typeface="+mj-lt"/>
                <a:cs typeface="Arial" panose="020B0604020202020204" pitchFamily="34" charset="0"/>
              </a:rPr>
              <a:t>DC: 2223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,</a:t>
            </a:r>
            <a:r>
              <a:rPr lang="pt-BR" sz="1600">
                <a:cs typeface="Arial" panose="020B0604020202020204" pitchFamily="34" charset="0"/>
                <a:sym typeface="Wingdings" panose="05000000000000000000" pitchFamily="2" charset="2"/>
              </a:rPr>
              <a:t> LC: </a:t>
            </a:r>
            <a:r>
              <a:rPr lang="pt-BR" sz="1600" smtClean="0">
                <a:cs typeface="Arial" panose="020B0604020202020204" pitchFamily="34" charset="0"/>
                <a:sym typeface="Wingdings" panose="05000000000000000000" pitchFamily="2" charset="2"/>
              </a:rPr>
              <a:t>D20220605,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>
                <a:latin typeface="+mj-lt"/>
                <a:cs typeface="Arial" panose="020B0604020202020204" pitchFamily="34" charset="0"/>
              </a:rPr>
              <a:t>Vendor: AMLOGIC )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component.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162438"/>
              </p:ext>
            </p:extLst>
          </p:nvPr>
        </p:nvGraphicFramePr>
        <p:xfrm>
          <a:off x="1727297" y="1946365"/>
          <a:ext cx="7883048" cy="3429257"/>
        </p:xfrm>
        <a:graphic>
          <a:graphicData uri="http://schemas.openxmlformats.org/drawingml/2006/table">
            <a:tbl>
              <a:tblPr/>
              <a:tblGrid>
                <a:gridCol w="3287264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531928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531928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531928">
                  <a:extLst>
                    <a:ext uri="{9D8B030D-6E8A-4147-A177-3AD203B41FA5}">
                      <a16:colId xmlns:a16="http://schemas.microsoft.com/office/drawing/2014/main" val="2150596157"/>
                    </a:ext>
                  </a:extLst>
                </a:gridCol>
              </a:tblGrid>
              <a:tr h="7783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Screen HDMI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662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662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662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6627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Cause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97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8468" y="698969"/>
            <a:ext cx="11777807" cy="307776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base analysis: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2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/>
              <a:t>Occur </a:t>
            </a:r>
            <a:r>
              <a:rPr lang="en-US" sz="2000" b="1" dirty="0"/>
              <a:t>cause</a:t>
            </a:r>
            <a:r>
              <a:rPr lang="en-US" sz="2000" dirty="0"/>
              <a:t>: </a:t>
            </a:r>
            <a:r>
              <a:rPr lang="en-US" sz="2000" dirty="0" smtClean="0"/>
              <a:t>Follow </a:t>
            </a:r>
            <a:r>
              <a:rPr lang="pt-BR" sz="2000" dirty="0" smtClean="0"/>
              <a:t>SoC (</a:t>
            </a:r>
            <a:r>
              <a:rPr lang="pt-BR" sz="2000" dirty="0"/>
              <a:t>P/N: </a:t>
            </a:r>
            <a:r>
              <a:rPr lang="pt-BR" sz="2000" dirty="0" smtClean="0"/>
              <a:t>002.02753.005, </a:t>
            </a:r>
            <a:r>
              <a:rPr lang="pt-BR" sz="2000" dirty="0"/>
              <a:t>DC: </a:t>
            </a:r>
            <a:r>
              <a:rPr lang="pt-BR" sz="2000" dirty="0" smtClean="0"/>
              <a:t>2223,</a:t>
            </a:r>
            <a:r>
              <a:rPr lang="pt-BR" sz="2000" dirty="0">
                <a:cs typeface="Arial" panose="020B0604020202020204" pitchFamily="34" charset="0"/>
                <a:sym typeface="Wingdings" panose="05000000000000000000" pitchFamily="2" charset="2"/>
              </a:rPr>
              <a:t> LC: </a:t>
            </a:r>
            <a:r>
              <a:rPr lang="pt-BR" sz="2000" dirty="0" smtClean="0">
                <a:cs typeface="Arial" panose="020B0604020202020204" pitchFamily="34" charset="0"/>
                <a:sym typeface="Wingdings" panose="05000000000000000000" pitchFamily="2" charset="2"/>
              </a:rPr>
              <a:t>D20220605,</a:t>
            </a:r>
            <a:r>
              <a:rPr lang="pt-BR" sz="2000" dirty="0" smtClean="0"/>
              <a:t> </a:t>
            </a:r>
            <a:r>
              <a:rPr lang="pt-BR" sz="2000" dirty="0"/>
              <a:t>Vendor: AMLOGIC</a:t>
            </a:r>
            <a:r>
              <a:rPr lang="pt-BR" sz="2000" dirty="0" smtClean="0"/>
              <a:t>)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pt-BR" sz="2000" dirty="0" smtClean="0"/>
              <a:t>have material issue</a:t>
            </a:r>
            <a:r>
              <a:rPr lang="en-US" sz="2000" dirty="0" smtClean="0"/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2000" dirty="0"/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 smtClean="0"/>
              <a:t>Escape </a:t>
            </a:r>
            <a:r>
              <a:rPr lang="en-US" sz="2000" b="1" dirty="0"/>
              <a:t>cause</a:t>
            </a:r>
            <a:r>
              <a:rPr lang="en-US" sz="2000" dirty="0"/>
              <a:t>: </a:t>
            </a:r>
            <a:r>
              <a:rPr lang="en-US" sz="2000" dirty="0" smtClean="0"/>
              <a:t>FATP can’t cover TV screen shake issue. 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1894" y="135585"/>
            <a:ext cx="789391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Conclusion Root Cause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027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756" y="1285158"/>
            <a:ext cx="1107295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RD improves the test program at FT1 station to cover screen shake issue.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(Done, RD Jerry improved test program and sent to factory for verification)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TE Jones used NG unit which detected by customer to verify new test program 5times, result as table below: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95945" y="2503828"/>
          <a:ext cx="4541003" cy="2899572"/>
        </p:xfrm>
        <a:graphic>
          <a:graphicData uri="http://schemas.openxmlformats.org/drawingml/2006/table">
            <a:tbl>
              <a:tblPr/>
              <a:tblGrid>
                <a:gridCol w="1026787">
                  <a:extLst>
                    <a:ext uri="{9D8B030D-6E8A-4147-A177-3AD203B41FA5}">
                      <a16:colId xmlns:a16="http://schemas.microsoft.com/office/drawing/2014/main" val="183336984"/>
                    </a:ext>
                  </a:extLst>
                </a:gridCol>
                <a:gridCol w="3514216">
                  <a:extLst>
                    <a:ext uri="{9D8B030D-6E8A-4147-A177-3AD203B41FA5}">
                      <a16:colId xmlns:a16="http://schemas.microsoft.com/office/drawing/2014/main" val="3589995748"/>
                    </a:ext>
                  </a:extLst>
                </a:gridCol>
              </a:tblGrid>
              <a:tr h="483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times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716498"/>
                  </a:ext>
                </a:extLst>
              </a:tr>
              <a:tr h="483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170269"/>
                  </a:ext>
                </a:extLst>
              </a:tr>
              <a:tr h="483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012065"/>
                  </a:ext>
                </a:extLst>
              </a:tr>
              <a:tr h="483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976544"/>
                  </a:ext>
                </a:extLst>
              </a:tr>
              <a:tr h="483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68558"/>
                  </a:ext>
                </a:extLst>
              </a:tr>
              <a:tr h="483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735637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303729" y="2503827"/>
            <a:ext cx="6154711" cy="3373034"/>
            <a:chOff x="5303729" y="2109365"/>
            <a:chExt cx="5715567" cy="323286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03729" y="2109365"/>
              <a:ext cx="5715566" cy="28265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5303730" y="5051717"/>
              <a:ext cx="5715566" cy="2905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 font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SHK_VD Check video screen shake 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failure at FT1 station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95945" y="5538307"/>
            <a:ext cx="454100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Verification result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604" y="5956757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As the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verification result, new test program can cover screen shake issue. Therefore,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applies new test program into production to cover this issue.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(Owner: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Jones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,status: </a:t>
            </a:r>
            <a:r>
              <a:rPr lang="en-US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 06/14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0668000" y="4887914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Acrobat Document" showAsIcon="1" r:id="rId5" imgW="914400" imgH="792360" progId="AcroExch.Document.DC">
                  <p:embed/>
                </p:oleObj>
              </mc:Choice>
              <mc:Fallback>
                <p:oleObj name="Acrobat Document" showAsIcon="1" r:id="rId5" imgW="914400" imgH="79236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68000" y="4887914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32139" y="788013"/>
            <a:ext cx="11286836" cy="40011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>
            <a:defPPr>
              <a:defRPr lang="zh-TW"/>
            </a:defPPr>
            <a:lvl1pPr lvl="0">
              <a:defRPr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1. Update new test program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1894" y="135585"/>
            <a:ext cx="789391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Corrective Action (</a:t>
            </a:r>
            <a:r>
              <a:rPr lang="en-US" sz="30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Short term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)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74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8468" y="698969"/>
            <a:ext cx="11777807" cy="350865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Action:</a:t>
            </a:r>
            <a:r>
              <a:rPr lang="en-US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Short term: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Verify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new test program by NG sample which can cover this issue on FATP and from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14/Jun/2023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now. Apply new test program have check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shake item. 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14/Jun/2023 Closed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Long term: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Send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NG </a:t>
            </a:r>
            <a:r>
              <a:rPr lang="en-US" sz="2000" dirty="0" err="1">
                <a:cs typeface="Arial" panose="020B0604020202020204" pitchFamily="34" charset="0"/>
              </a:rPr>
              <a:t>SoC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material to AMLOGIC vendor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futher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analyze. Owner: SQE Naomi .Status: 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Closed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will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keeping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monitor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for this issue on FATP. Status: </a:t>
            </a:r>
            <a:r>
              <a:rPr lang="en-US" sz="20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On-going</a:t>
            </a:r>
            <a:endParaRPr lang="en-US" sz="20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1894" y="135585"/>
            <a:ext cx="789391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Corrective Action (</a:t>
            </a:r>
            <a:r>
              <a:rPr lang="en-US" sz="3000" b="1" spc="-1" dirty="0" err="1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Fii</a:t>
            </a:r>
            <a:r>
              <a:rPr lang="en-US" sz="30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 Action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)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215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417" y="817816"/>
            <a:ext cx="9541958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Amlogic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TW" sz="2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vendor action:</a:t>
            </a:r>
            <a:endParaRPr lang="en-US" sz="2200" dirty="0" smtClean="0">
              <a:solidFill>
                <a:srgbClr val="008A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1600" dirty="0" smtClean="0"/>
              <a:t>1. The chip passed visual inspection and SAT. 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 smtClean="0"/>
              <a:t>2</a:t>
            </a:r>
            <a:r>
              <a:rPr lang="en-US" sz="1600" dirty="0"/>
              <a:t>. The chip could </a:t>
            </a:r>
            <a:r>
              <a:rPr lang="en-US" sz="1600" dirty="0" err="1"/>
              <a:t>bootup</a:t>
            </a:r>
            <a:r>
              <a:rPr lang="en-US" sz="1600" dirty="0"/>
              <a:t> normally and duplicated dynamic image shake when VDDEE voltage was between 0.815V to 0.84V in Socket board. </a:t>
            </a:r>
            <a:endParaRPr lang="en-US" sz="1600" dirty="0" smtClean="0"/>
          </a:p>
          <a:p>
            <a:pPr>
              <a:lnSpc>
                <a:spcPct val="150000"/>
              </a:lnSpc>
              <a:defRPr/>
            </a:pPr>
            <a:r>
              <a:rPr lang="en-US" sz="1600" dirty="0" smtClean="0"/>
              <a:t>3</a:t>
            </a:r>
            <a:r>
              <a:rPr lang="en-US" sz="1600" dirty="0"/>
              <a:t>. The chip failed FT with function failure caused by chip encryption. The chip was not observed Pin Open/Short. </a:t>
            </a:r>
            <a:endParaRPr lang="en-US" sz="1600" dirty="0" smtClean="0"/>
          </a:p>
          <a:p>
            <a:pPr>
              <a:lnSpc>
                <a:spcPct val="150000"/>
              </a:lnSpc>
              <a:defRPr/>
            </a:pPr>
            <a:r>
              <a:rPr lang="en-US" sz="1600" dirty="0" smtClean="0"/>
              <a:t>4</a:t>
            </a:r>
            <a:r>
              <a:rPr lang="en-US" sz="1600" dirty="0"/>
              <a:t>. Through the RD analysis, the shake phenomenon was caused by VPU module abnormal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417" y="4188973"/>
            <a:ext cx="1176946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Conclusion: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Based on FA result, the shake screen caused by VPU error is the only one case based on the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Amlogic's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RMA history records. 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Amlogic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recommends keeping monitor due to the low DPPM(&lt;50dppm).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Amlogic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vendor hope that ALT customer will support decryption the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amlogic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vendor to further analysis.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Request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Amlogic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vendor update new test plan to cover issue.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612521"/>
              </p:ext>
            </p:extLst>
          </p:nvPr>
        </p:nvGraphicFramePr>
        <p:xfrm>
          <a:off x="9015070" y="3021496"/>
          <a:ext cx="2505456" cy="166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Acrobat Document" showAsIcon="1" r:id="rId4" imgW="914400" imgH="792360" progId="AcroExch.Document.DC">
                  <p:embed/>
                </p:oleObj>
              </mc:Choice>
              <mc:Fallback>
                <p:oleObj name="Acrobat Document" showAsIcon="1" r:id="rId4" imgW="914400" imgH="792360" progId="AcroExch.Document.DC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15070" y="3021496"/>
                        <a:ext cx="2505456" cy="1666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1894" y="135585"/>
            <a:ext cx="789391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Corrective Action (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Amlogic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Action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)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14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e87c2c2-32b0-4cd6-affa-b596c92fc921"/>
  <p:tag name="COMMONDATA" val="eyJoZGlkIjoiODA0OGQwODg5MzZhNTVmNWYxMTU3MTU2NWNlODViM2YifQ=="/>
</p:tagLst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1638</Words>
  <Application>Microsoft Office PowerPoint</Application>
  <PresentationFormat>寬螢幕</PresentationFormat>
  <Paragraphs>474</Paragraphs>
  <Slides>16</Slides>
  <Notes>15</Notes>
  <HiddenSlides>0</HiddenSlides>
  <MMClips>3</MMClips>
  <ScaleCrop>false</ScaleCrop>
  <HeadingPairs>
    <vt:vector size="8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16</vt:i4>
      </vt:variant>
    </vt:vector>
  </HeadingPairs>
  <TitlesOfParts>
    <vt:vector size="32" baseType="lpstr">
      <vt:lpstr>DengXian</vt:lpstr>
      <vt:lpstr>DengXian</vt:lpstr>
      <vt:lpstr>Microsoft YaHei</vt:lpstr>
      <vt:lpstr>Microsoft YaHei</vt:lpstr>
      <vt:lpstr>宋体</vt:lpstr>
      <vt:lpstr>Microsoft JhengHei</vt:lpstr>
      <vt:lpstr>新細明體</vt:lpstr>
      <vt:lpstr>標楷體</vt:lpstr>
      <vt:lpstr>Arial</vt:lpstr>
      <vt:lpstr>Calibri</vt:lpstr>
      <vt:lpstr>Calibri Light</vt:lpstr>
      <vt:lpstr>Wingdings</vt:lpstr>
      <vt:lpstr>2_Office 佈景主題</vt:lpstr>
      <vt:lpstr>1_Office 佈景主題</vt:lpstr>
      <vt:lpstr>Acrobat Document</vt:lpstr>
      <vt:lpstr>Adobe Acrobat Document</vt:lpstr>
      <vt:lpstr>8D Report for BFX-AT100 TV Screen shake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宮欽揚</cp:lastModifiedBy>
  <cp:revision>2207</cp:revision>
  <cp:lastPrinted>2023-03-06T06:10:00Z</cp:lastPrinted>
  <dcterms:created xsi:type="dcterms:W3CDTF">2018-11-16T05:26:00Z</dcterms:created>
  <dcterms:modified xsi:type="dcterms:W3CDTF">2023-12-25T03:42:57Z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7F30D0CDD6E54CF48340A5DE1DCEF1B7_13</vt:lpwstr>
  </property>
  <property fmtid="{D5CDD505-2E9C-101B-9397-08002B2CF9AE}" pid="3" name="KSOProductBuildVer">
    <vt:lpwstr>2052-11.1.0.14036</vt:lpwstr>
  </property>
</Properties>
</file>